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7" r:id="rId3"/>
    <p:sldId id="288" r:id="rId4"/>
    <p:sldId id="289" r:id="rId5"/>
    <p:sldId id="290" r:id="rId6"/>
    <p:sldId id="293" r:id="rId7"/>
    <p:sldId id="294" r:id="rId8"/>
    <p:sldId id="296" r:id="rId9"/>
    <p:sldId id="307" r:id="rId10"/>
    <p:sldId id="295" r:id="rId11"/>
    <p:sldId id="297" r:id="rId12"/>
    <p:sldId id="309" r:id="rId13"/>
    <p:sldId id="298" r:id="rId14"/>
    <p:sldId id="300" r:id="rId15"/>
    <p:sldId id="302" r:id="rId16"/>
    <p:sldId id="305" r:id="rId17"/>
    <p:sldId id="291" r:id="rId18"/>
    <p:sldId id="292" r:id="rId19"/>
    <p:sldId id="304" r:id="rId20"/>
    <p:sldId id="306" r:id="rId21"/>
    <p:sldId id="284" r:id="rId22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67" autoAdjust="0"/>
  </p:normalViewPr>
  <p:slideViewPr>
    <p:cSldViewPr snapToGrid="0">
      <p:cViewPr varScale="1">
        <p:scale>
          <a:sx n="77" d="100"/>
          <a:sy n="77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711CD-50B7-4B2E-AC67-366650BB4684}" type="datetimeFigureOut">
              <a:rPr lang="en-CA" smtClean="0"/>
              <a:t>2020-03-12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A5B04-FAAE-495A-85E4-0EA1FBA4C7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1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E385-437C-41DA-A637-5CD8D13D2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4148C-F874-4F30-A491-58B9E095A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D916-AC20-499E-B7DD-55E474AB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BDCE-E39D-407B-8380-2A07DBE43953}" type="datetime1">
              <a:rPr lang="en-CA" smtClean="0"/>
              <a:t>2020-03-12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32836-0C9F-4E78-A6D4-6DA71FB4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204B-2083-482F-B27F-94553D18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028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6B64-AC62-4B92-A36C-4DF5B1C9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1FF87-B468-4AE3-A2E3-0AA9B621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6592D-16D6-4D12-93D0-C613E104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E261-7150-4A30-87A4-D28418ACDDEB}" type="datetime1">
              <a:rPr lang="en-CA" smtClean="0"/>
              <a:t>2020-03-12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46460-004F-4420-912B-9F704038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DA3B9-20E6-4FB6-9E18-3F0E1980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11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0AC4F-7B85-4ACD-B258-4BACF8DFB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AE97D-7662-477C-A487-E6FDE49F1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A0CA5-CB99-43F5-B1C1-93C382FB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73879-9680-4D06-B5AF-D39D83C9B1F4}" type="datetime1">
              <a:rPr lang="en-CA" smtClean="0"/>
              <a:t>2020-03-12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9C0F-7422-4477-9E5F-10EBDA7E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AF045-88E0-40A9-BA21-4C97DEB8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790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678D-5762-40ED-9B00-0562ACDB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510A-7F99-4442-964F-B26A245A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95BC-D460-42D9-A3A5-97ACA7E8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A1E5-5C33-4FB5-B8FF-9EA0667CFF40}" type="datetime1">
              <a:rPr lang="en-CA" smtClean="0"/>
              <a:t>2020-03-12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32A32-1D97-4635-9EA9-A5C46926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7D52-5132-4DD5-BB93-C56D0900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26EFCA3-36E9-4263-A920-02DD3CA5B069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146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C720-C485-4691-A886-9180233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A65CA-64AC-4172-835A-7F304C955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251D5-6D18-4038-B0F6-E8B9320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584D-32BC-420A-A70E-D892CA97A57B}" type="datetime1">
              <a:rPr lang="en-CA" smtClean="0"/>
              <a:t>2020-03-12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C535E-178D-4846-A460-B41577D5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140D8-5265-4CA2-B94E-20516357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4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513-6164-4642-89A0-7561010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FD4F-DC77-40BB-8FA5-5B5D78EAA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41F10-299C-40B1-90BD-30F08F7D1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9533-6B7B-4736-AD89-4624B2D1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FC86-96A8-41F6-B631-F57A39D14405}" type="datetime1">
              <a:rPr lang="en-CA" smtClean="0"/>
              <a:t>2020-03-12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2DE40-26E2-4CE1-B709-7715374A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A6325-772D-4867-8FE1-279B65DF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77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68DF-69CF-42B0-835D-DE9ED8B9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B3D0-FC02-45DE-8F5A-1E80F8547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8C40B-A16E-4857-B802-07B2A5F93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D8D51-0A42-41F7-93B8-107D7096A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B4399-5C0A-4BC0-9088-0A2FC3FBB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3DCA1-FCE8-4756-A445-6FB1B892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14A9-9252-435B-9669-B171EED952D5}" type="datetime1">
              <a:rPr lang="en-CA" smtClean="0"/>
              <a:t>2020-03-12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DFC73-2164-41DF-9D03-EBA37233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97ECC-DF99-4EFD-B6DE-7542009E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8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61D2-ECA2-4F46-BF4C-A919EE23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1A5C5-1392-4B89-8C13-DEF928B0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B83A-79A7-45F6-8214-1E4BF2F43AAF}" type="datetime1">
              <a:rPr lang="en-CA" smtClean="0"/>
              <a:t>2020-03-12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EA022-2A6C-4004-B371-D9F10E0B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C6F3A-E21F-4550-B379-618BD3EC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1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91AAB-64F8-4D35-B370-2D5F8FB1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A4AB-585F-4AD2-BA8F-57E018B866AB}" type="datetime1">
              <a:rPr lang="en-CA" smtClean="0"/>
              <a:t>2020-03-12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E9ECA-DFF9-4934-8400-EA1896EB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FEA9C-9EB6-4714-B413-81A0947F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36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ED26-CDAD-48BA-A372-744AF84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81C08-7A0F-4FCA-A081-F1F54CAAF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93F3B-1B58-41E0-B746-B10B8BB44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E216B-6894-4DFB-96D8-6A49AE2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81D0-151E-4935-8645-4F0A8E8EBE1E}" type="datetime1">
              <a:rPr lang="en-CA" smtClean="0"/>
              <a:t>2020-03-12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687E-FD4F-4ED1-A8A8-74ED709A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0F742-032F-43C6-89F6-B6DB52C6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2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BB4C-B59F-425A-9827-9920674C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BD47B-1A65-431E-87D6-A4F684936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CB7B3-90FC-46A8-83C8-466EE2CB9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DDCA2-3B24-412F-A03E-1917B595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F139-F51C-44BC-8595-F99F1341EC85}" type="datetime1">
              <a:rPr lang="en-CA" smtClean="0"/>
              <a:t>2020-03-12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D5CA4-E757-406E-ABAF-24C7BB17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0EF8E-9F30-4FFC-9847-3C0B8B7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72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102C9D-B42C-4FAD-9F37-2A507C84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E1F0-B48C-4B1C-844C-79678A53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8129C-C3BD-4D2F-B554-4745695A0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D791-6BCB-42BB-A038-DDA78E5693A2}" type="datetime1">
              <a:rPr lang="en-CA" smtClean="0"/>
              <a:t>2020-03-12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256CF-ECA1-45E7-9ADF-35CE9F86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61F6D-8CBF-4AA1-91EE-2597458BA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EFCA3-36E9-4263-A920-02DD3CA5B0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4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3084-3E37-47B8-B1E7-E4984F963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HFM&amp;LIP</a:t>
            </a:r>
            <a:br>
              <a:rPr lang="en-CA" dirty="0"/>
            </a:br>
            <a:br>
              <a:rPr lang="en-CA" dirty="0"/>
            </a:br>
            <a:r>
              <a:rPr lang="en-CA" dirty="0"/>
              <a:t>Recent 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1CFDA-3D89-4FFB-AB54-FD1E2417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879" y="4297777"/>
            <a:ext cx="9144000" cy="1655762"/>
          </a:xfrm>
        </p:spPr>
        <p:txBody>
          <a:bodyPr/>
          <a:lstStyle/>
          <a:p>
            <a:r>
              <a:rPr lang="en-CA" dirty="0"/>
              <a:t>March 12,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AA88A-0984-4F5A-9977-30E27807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1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 Site Visit on March 8-9,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846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/>
              <a:t>3.1 Itinerary, Participants</a:t>
            </a:r>
          </a:p>
          <a:p>
            <a:pPr marL="0" indent="0">
              <a:buNone/>
            </a:pPr>
            <a:r>
              <a:rPr lang="en-CA" sz="4000" dirty="0"/>
              <a:t>3.2 Findings</a:t>
            </a:r>
          </a:p>
          <a:p>
            <a:pPr marL="719138" indent="-719138">
              <a:buNone/>
            </a:pPr>
            <a:r>
              <a:rPr lang="en-CA" sz="4000" dirty="0"/>
              <a:t>3.3 Follow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10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7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3.1 Itinerary, Participants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A9E31-28C0-43B0-A593-734A0A319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382" y="1482826"/>
            <a:ext cx="10012017" cy="3002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11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17164-9F62-4904-A1DC-4290049B74EB}"/>
              </a:ext>
            </a:extLst>
          </p:cNvPr>
          <p:cNvSpPr txBox="1"/>
          <p:nvPr/>
        </p:nvSpPr>
        <p:spPr>
          <a:xfrm>
            <a:off x="972142" y="4617909"/>
            <a:ext cx="104473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Participants:</a:t>
            </a:r>
          </a:p>
          <a:p>
            <a:r>
              <a:rPr lang="en-CA" sz="2400" dirty="0" err="1"/>
              <a:t>Mr</a:t>
            </a:r>
            <a:r>
              <a:rPr lang="en-CA" sz="2400" dirty="0"/>
              <a:t> Maeda, JICA Advisor to BWDB		</a:t>
            </a:r>
            <a:r>
              <a:rPr lang="en-CA" sz="2400" dirty="0" err="1"/>
              <a:t>Mr</a:t>
            </a:r>
            <a:r>
              <a:rPr lang="en-CA" sz="2400" dirty="0"/>
              <a:t> </a:t>
            </a:r>
            <a:r>
              <a:rPr lang="en-CA" sz="2400" dirty="0" err="1"/>
              <a:t>Fakhrul</a:t>
            </a:r>
            <a:r>
              <a:rPr lang="en-CA" sz="2400" dirty="0"/>
              <a:t> Abedin, Co-TL2, Consultant</a:t>
            </a:r>
          </a:p>
          <a:p>
            <a:r>
              <a:rPr lang="en-CA" sz="2400" dirty="0" err="1"/>
              <a:t>Mr</a:t>
            </a:r>
            <a:r>
              <a:rPr lang="en-CA" sz="2400" dirty="0"/>
              <a:t> </a:t>
            </a:r>
            <a:r>
              <a:rPr lang="en-CA" sz="2400" dirty="0" err="1"/>
              <a:t>Saleheen</a:t>
            </a:r>
            <a:r>
              <a:rPr lang="en-CA" sz="2400" dirty="0"/>
              <a:t>, JICA Project Officer		Dr Iryo, Soil Engineer, Consultant</a:t>
            </a:r>
          </a:p>
          <a:p>
            <a:r>
              <a:rPr lang="en-CA" sz="2400" dirty="0" err="1"/>
              <a:t>Mr</a:t>
            </a:r>
            <a:r>
              <a:rPr lang="en-CA" sz="2400" dirty="0"/>
              <a:t> Shamsul </a:t>
            </a:r>
            <a:r>
              <a:rPr lang="en-CA" sz="2400" dirty="0" err="1"/>
              <a:t>Alam</a:t>
            </a:r>
            <a:r>
              <a:rPr lang="en-CA" sz="2400" dirty="0"/>
              <a:t>, PD, BWDB			Other BWDB and Consultant Site Staff</a:t>
            </a:r>
          </a:p>
          <a:p>
            <a:r>
              <a:rPr lang="en-CA" sz="2400" dirty="0" err="1"/>
              <a:t>Mr</a:t>
            </a:r>
            <a:r>
              <a:rPr lang="en-CA" sz="2400" dirty="0"/>
              <a:t> Md. </a:t>
            </a:r>
            <a:r>
              <a:rPr lang="en-CA" sz="2400" dirty="0" err="1"/>
              <a:t>Asaduzzaman</a:t>
            </a:r>
            <a:r>
              <a:rPr lang="en-CA" sz="2400" dirty="0"/>
              <a:t>, DPD, BWDB</a:t>
            </a:r>
          </a:p>
        </p:txBody>
      </p:sp>
    </p:spTree>
    <p:extLst>
      <p:ext uri="{BB962C8B-B14F-4D97-AF65-F5344CB8AC3E}">
        <p14:creationId xmlns:p14="http://schemas.microsoft.com/office/powerpoint/2010/main" val="279771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3.1 Itinerary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12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D8F448D-BBFA-48DB-96E7-5750D5938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11379" b="12511"/>
          <a:stretch/>
        </p:blipFill>
        <p:spPr>
          <a:xfrm>
            <a:off x="3329609" y="73457"/>
            <a:ext cx="7126356" cy="64300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E06A8A-54C6-4D41-9E71-E2AB7CC769BC}"/>
              </a:ext>
            </a:extLst>
          </p:cNvPr>
          <p:cNvSpPr/>
          <p:nvPr/>
        </p:nvSpPr>
        <p:spPr>
          <a:xfrm>
            <a:off x="9024730" y="1838740"/>
            <a:ext cx="536713" cy="31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6BEE8-E777-41B9-B1A9-514803DFC98E}"/>
              </a:ext>
            </a:extLst>
          </p:cNvPr>
          <p:cNvSpPr/>
          <p:nvPr/>
        </p:nvSpPr>
        <p:spPr>
          <a:xfrm>
            <a:off x="5794513" y="1053548"/>
            <a:ext cx="904461" cy="1023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C95D9-AB50-4E81-9E03-90C19F88B2E9}"/>
              </a:ext>
            </a:extLst>
          </p:cNvPr>
          <p:cNvSpPr txBox="1"/>
          <p:nvPr/>
        </p:nvSpPr>
        <p:spPr>
          <a:xfrm>
            <a:off x="4989444" y="655983"/>
            <a:ext cx="230383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Dharmapasha</a:t>
            </a:r>
            <a:r>
              <a:rPr lang="en-CA" dirty="0">
                <a:solidFill>
                  <a:srgbClr val="FF0000"/>
                </a:solidFill>
              </a:rPr>
              <a:t> Rui </a:t>
            </a:r>
            <a:r>
              <a:rPr lang="en-CA" dirty="0" err="1">
                <a:solidFill>
                  <a:srgbClr val="FF0000"/>
                </a:solidFill>
              </a:rPr>
              <a:t>Beel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F5A4F-0271-4E23-8A9B-55D08035EBE3}"/>
              </a:ext>
            </a:extLst>
          </p:cNvPr>
          <p:cNvSpPr txBox="1"/>
          <p:nvPr/>
        </p:nvSpPr>
        <p:spPr>
          <a:xfrm>
            <a:off x="9157253" y="1474305"/>
            <a:ext cx="757708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Sylhet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1A234-4B3F-4CEF-8AB1-ECF1BD38E887}"/>
              </a:ext>
            </a:extLst>
          </p:cNvPr>
          <p:cNvSpPr txBox="1"/>
          <p:nvPr/>
        </p:nvSpPr>
        <p:spPr>
          <a:xfrm>
            <a:off x="4287381" y="1003251"/>
            <a:ext cx="146546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Ch0.5, 1.5 km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9F28C5-81F3-4389-899F-0AE77C1B81C2}"/>
              </a:ext>
            </a:extLst>
          </p:cNvPr>
          <p:cNvCxnSpPr>
            <a:cxnSpLocks/>
          </p:cNvCxnSpPr>
          <p:nvPr/>
        </p:nvCxnSpPr>
        <p:spPr>
          <a:xfrm>
            <a:off x="5583382" y="1274618"/>
            <a:ext cx="436418" cy="2355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3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3.2 Findings (Ch 0.5km)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13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0" name="Content Placeholder 9" descr="A field of grass&#10;&#10;Description automatically generated">
            <a:extLst>
              <a:ext uri="{FF2B5EF4-FFF2-40B4-BE49-F238E27FC236}">
                <a16:creationId xmlns:a16="http://schemas.microsoft.com/office/drawing/2014/main" id="{109E40F7-F6A5-4ACC-95C1-444B55A89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1871534"/>
            <a:ext cx="5801784" cy="4351338"/>
          </a:xfrm>
        </p:spPr>
      </p:pic>
      <p:pic>
        <p:nvPicPr>
          <p:cNvPr id="8" name="Picture 7" descr="A group of people walking down a dirt road&#10;&#10;Description automatically generated">
            <a:extLst>
              <a:ext uri="{FF2B5EF4-FFF2-40B4-BE49-F238E27FC236}">
                <a16:creationId xmlns:a16="http://schemas.microsoft.com/office/drawing/2014/main" id="{062B4FFB-59BE-4C09-B4E6-98D557AE0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46" y="1874707"/>
            <a:ext cx="5787887" cy="4340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238AD-1811-4133-B68D-50272C793180}"/>
              </a:ext>
            </a:extLst>
          </p:cNvPr>
          <p:cNvSpPr txBox="1"/>
          <p:nvPr/>
        </p:nvSpPr>
        <p:spPr>
          <a:xfrm>
            <a:off x="2266121" y="637098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11,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7A9C4-1B61-4FD4-B924-057A883DE591}"/>
              </a:ext>
            </a:extLst>
          </p:cNvPr>
          <p:cNvSpPr txBox="1"/>
          <p:nvPr/>
        </p:nvSpPr>
        <p:spPr>
          <a:xfrm>
            <a:off x="8292547" y="6304722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March 9, 2020</a:t>
            </a:r>
          </a:p>
        </p:txBody>
      </p:sp>
    </p:spTree>
    <p:extLst>
      <p:ext uri="{BB962C8B-B14F-4D97-AF65-F5344CB8AC3E}">
        <p14:creationId xmlns:p14="http://schemas.microsoft.com/office/powerpoint/2010/main" val="160912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5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3.2 Findings (Ch1.5km)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20587-AE44-4EF3-80A5-98A5FA106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651" y="1845503"/>
            <a:ext cx="5795689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14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71B44-5D02-4985-9203-71057BC744C6}"/>
              </a:ext>
            </a:extLst>
          </p:cNvPr>
          <p:cNvSpPr txBox="1"/>
          <p:nvPr/>
        </p:nvSpPr>
        <p:spPr>
          <a:xfrm>
            <a:off x="8292547" y="6304722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March 9, 2020</a:t>
            </a:r>
          </a:p>
        </p:txBody>
      </p:sp>
      <p:pic>
        <p:nvPicPr>
          <p:cNvPr id="10" name="Picture 9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3715B6A2-9E7B-4DFF-A8AF-A992DFC6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4" y="1836255"/>
            <a:ext cx="5844211" cy="4383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FF21B-236C-4402-98FE-ABA80102BBBF}"/>
              </a:ext>
            </a:extLst>
          </p:cNvPr>
          <p:cNvSpPr txBox="1"/>
          <p:nvPr/>
        </p:nvSpPr>
        <p:spPr>
          <a:xfrm>
            <a:off x="2425147" y="6331226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11, 2019</a:t>
            </a:r>
          </a:p>
        </p:txBody>
      </p:sp>
    </p:spTree>
    <p:extLst>
      <p:ext uri="{BB962C8B-B14F-4D97-AF65-F5344CB8AC3E}">
        <p14:creationId xmlns:p14="http://schemas.microsoft.com/office/powerpoint/2010/main" val="2960739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3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3.2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1923597"/>
            <a:ext cx="10515600" cy="2789918"/>
          </a:xfrm>
        </p:spPr>
        <p:txBody>
          <a:bodyPr>
            <a:normAutofit/>
          </a:bodyPr>
          <a:lstStyle/>
          <a:p>
            <a:r>
              <a:rPr lang="en-CA" sz="3200" dirty="0"/>
              <a:t>Repair work of submersible embankments is underway both at Ch 0.5 km and 1.5 km for upcoming pre-monsoon season.</a:t>
            </a:r>
          </a:p>
          <a:p>
            <a:r>
              <a:rPr lang="en-CA" sz="3200" dirty="0"/>
              <a:t>Geotextile is already on site for applying Type B5 at 1.5km. </a:t>
            </a:r>
          </a:p>
          <a:p>
            <a:r>
              <a:rPr lang="en-CA" sz="3200" dirty="0"/>
              <a:t>Compaction was undertaken using chain dozer.</a:t>
            </a:r>
          </a:p>
          <a:p>
            <a:r>
              <a:rPr lang="en-CA" sz="3200" dirty="0"/>
              <a:t>Several compaction tests are to be undertaken. </a:t>
            </a:r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endParaRPr lang="en-CA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15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04DD1D-B48A-42C8-9202-0DBB03CD6FCB}"/>
              </a:ext>
            </a:extLst>
          </p:cNvPr>
          <p:cNvSpPr txBox="1">
            <a:spLocks/>
          </p:cNvSpPr>
          <p:nvPr/>
        </p:nvSpPr>
        <p:spPr>
          <a:xfrm>
            <a:off x="979715" y="4942113"/>
            <a:ext cx="10515600" cy="166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90800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16</a:t>
            </a:fld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24C3A8-9334-48FA-BADC-42301CEE57AB}"/>
              </a:ext>
            </a:extLst>
          </p:cNvPr>
          <p:cNvSpPr txBox="1">
            <a:spLocks/>
          </p:cNvSpPr>
          <p:nvPr/>
        </p:nvSpPr>
        <p:spPr>
          <a:xfrm>
            <a:off x="33887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3.3 Follow 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04DD1D-B48A-42C8-9202-0DBB03CD6FCB}"/>
              </a:ext>
            </a:extLst>
          </p:cNvPr>
          <p:cNvSpPr txBox="1">
            <a:spLocks/>
          </p:cNvSpPr>
          <p:nvPr/>
        </p:nvSpPr>
        <p:spPr>
          <a:xfrm>
            <a:off x="979715" y="4942113"/>
            <a:ext cx="10515600" cy="166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endParaRPr lang="en-CA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5B3009-9156-4117-82B6-8F83F248FC8E}"/>
              </a:ext>
            </a:extLst>
          </p:cNvPr>
          <p:cNvSpPr txBox="1">
            <a:spLocks/>
          </p:cNvSpPr>
          <p:nvPr/>
        </p:nvSpPr>
        <p:spPr>
          <a:xfrm>
            <a:off x="631372" y="1937657"/>
            <a:ext cx="10515600" cy="1132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dirty="0"/>
              <a:t>Mobilize roller compactor to carry out further compaction.</a:t>
            </a:r>
          </a:p>
          <a:p>
            <a:r>
              <a:rPr lang="en-CA" sz="3200" dirty="0"/>
              <a:t>Compaction test to be carried out at 2 locations at each of Ch 0.5km and 1.5km, depth at 0.5m and 1.5 m, making trench.</a:t>
            </a:r>
          </a:p>
          <a:p>
            <a:r>
              <a:rPr lang="en-CA" sz="3200" dirty="0"/>
              <a:t>Review and improve site inspection system/procedure -&gt; next section.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CA" sz="3200" dirty="0"/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10592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71" y="0"/>
            <a:ext cx="11752312" cy="1325563"/>
          </a:xfrm>
        </p:spPr>
        <p:txBody>
          <a:bodyPr>
            <a:normAutofit/>
          </a:bodyPr>
          <a:lstStyle/>
          <a:p>
            <a:r>
              <a:rPr lang="en-CA" dirty="0"/>
              <a:t>4. Improvement of Construction Supervisory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Comments of the JICA Advisor in January 2020</a:t>
            </a:r>
          </a:p>
          <a:p>
            <a:pPr marL="514350" indent="-514350">
              <a:buFont typeface="+mj-lt"/>
              <a:buAutoNum type="arabicPeriod"/>
            </a:pPr>
            <a:endParaRPr lang="en-CA" sz="3200" dirty="0"/>
          </a:p>
          <a:p>
            <a:pPr marL="0" indent="0" algn="just">
              <a:buNone/>
            </a:pPr>
            <a:r>
              <a:rPr lang="en-CA" sz="3200" i="1" dirty="0"/>
              <a:t>“BWDB needs to monitor and confirm the condition of the embankments such as </a:t>
            </a:r>
            <a:r>
              <a:rPr lang="en-CA" sz="3200" i="1" dirty="0">
                <a:solidFill>
                  <a:srgbClr val="FF0000"/>
                </a:solidFill>
              </a:rPr>
              <a:t>grain size distribution of material </a:t>
            </a:r>
            <a:r>
              <a:rPr lang="en-CA" sz="3200" i="1" dirty="0"/>
              <a:t>of the embankments, </a:t>
            </a:r>
            <a:r>
              <a:rPr lang="en-CA" sz="3200" i="1" dirty="0">
                <a:solidFill>
                  <a:srgbClr val="FF0000"/>
                </a:solidFill>
              </a:rPr>
              <a:t>compaction of the embankments</a:t>
            </a:r>
            <a:r>
              <a:rPr lang="en-CA" sz="3200" i="1" dirty="0"/>
              <a:t>, </a:t>
            </a:r>
            <a:r>
              <a:rPr lang="en-CA" sz="3200" i="1" dirty="0">
                <a:solidFill>
                  <a:srgbClr val="FF0000"/>
                </a:solidFill>
              </a:rPr>
              <a:t>how to  plant grass on slope of the embankments</a:t>
            </a:r>
            <a:r>
              <a:rPr lang="en-CA" sz="3200" i="1" dirty="0"/>
              <a:t>, because these conditions can affect the function of them to prevent erosion”.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17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3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" y="0"/>
            <a:ext cx="11589027" cy="1325563"/>
          </a:xfrm>
        </p:spPr>
        <p:txBody>
          <a:bodyPr>
            <a:noAutofit/>
          </a:bodyPr>
          <a:lstStyle/>
          <a:p>
            <a:r>
              <a:rPr lang="en-CA" dirty="0"/>
              <a:t>4. Improvement of Construction Supervisory Work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304"/>
            <a:ext cx="10515600" cy="5083659"/>
          </a:xfrm>
        </p:spPr>
        <p:txBody>
          <a:bodyPr>
            <a:normAutofit fontScale="85000" lnSpcReduction="20000"/>
          </a:bodyPr>
          <a:lstStyle/>
          <a:p>
            <a:r>
              <a:rPr lang="en-CA" sz="4600" dirty="0"/>
              <a:t>Grain Size Distribution</a:t>
            </a:r>
          </a:p>
          <a:p>
            <a:pPr lvl="1">
              <a:buFontTx/>
              <a:buChar char="-"/>
            </a:pPr>
            <a:r>
              <a:rPr lang="en-CA" sz="3600" dirty="0"/>
              <a:t>Sieve analysis to be carried out by BWDB technician on samples recovered from field compaction test and for modified proctor test.</a:t>
            </a:r>
          </a:p>
          <a:p>
            <a:pPr lvl="1">
              <a:buFontTx/>
              <a:buChar char="-"/>
            </a:pPr>
            <a:r>
              <a:rPr lang="en-CA" sz="3600" dirty="0"/>
              <a:t>Compile already available grading test results.</a:t>
            </a:r>
          </a:p>
          <a:p>
            <a:r>
              <a:rPr lang="en-CA" sz="4600" dirty="0"/>
              <a:t>Planting Grass</a:t>
            </a:r>
          </a:p>
          <a:p>
            <a:pPr lvl="1">
              <a:buFontTx/>
              <a:buChar char="-"/>
            </a:pPr>
            <a:r>
              <a:rPr lang="en-CA" sz="3600" dirty="0"/>
              <a:t>Relevant specification of BWDB was sent to the contractors for reminder.</a:t>
            </a:r>
          </a:p>
          <a:p>
            <a:pPr lvl="1">
              <a:buFontTx/>
              <a:buChar char="-"/>
            </a:pPr>
            <a:r>
              <a:rPr lang="en-CA" sz="3600" dirty="0"/>
              <a:t>Site personnel shall keep monitoring.</a:t>
            </a:r>
          </a:p>
          <a:p>
            <a:r>
              <a:rPr lang="en-CA" sz="4600" dirty="0"/>
              <a:t>Compaction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CA" sz="3600" dirty="0"/>
              <a:t>Remind site personnel to undertake compaction test even for repair work with proper machinery.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CA" sz="2900" dirty="0"/>
          </a:p>
          <a:p>
            <a:endParaRPr lang="en-CA" sz="3300" dirty="0"/>
          </a:p>
          <a:p>
            <a:pPr lvl="1"/>
            <a:endParaRPr lang="en-CA" sz="2900" dirty="0"/>
          </a:p>
          <a:p>
            <a:pPr lvl="1"/>
            <a:endParaRPr lang="en-CA" sz="2800" dirty="0"/>
          </a:p>
          <a:p>
            <a:pPr marL="0" indent="0">
              <a:buNone/>
            </a:pPr>
            <a:endParaRPr lang="en-CA" sz="3200" dirty="0"/>
          </a:p>
          <a:p>
            <a:pPr marL="514350" indent="-514350">
              <a:buFont typeface="+mj-lt"/>
              <a:buAutoNum type="arabicPeriod"/>
            </a:pPr>
            <a:endParaRPr lang="en-CA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18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3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45" y="0"/>
            <a:ext cx="11722020" cy="1325563"/>
          </a:xfrm>
        </p:spPr>
        <p:txBody>
          <a:bodyPr>
            <a:normAutofit/>
          </a:bodyPr>
          <a:lstStyle/>
          <a:p>
            <a:r>
              <a:rPr lang="en-CA" dirty="0"/>
              <a:t>4. Improvement of Construction Supervisory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906" y="1157840"/>
            <a:ext cx="10515600" cy="4711957"/>
          </a:xfrm>
        </p:spPr>
        <p:txBody>
          <a:bodyPr>
            <a:normAutofit/>
          </a:bodyPr>
          <a:lstStyle/>
          <a:p>
            <a:r>
              <a:rPr lang="en-CA" sz="4000" dirty="0"/>
              <a:t>Chain of Command</a:t>
            </a:r>
          </a:p>
          <a:p>
            <a:pPr lvl="1">
              <a:lnSpc>
                <a:spcPct val="70000"/>
              </a:lnSpc>
              <a:buFontTx/>
              <a:buChar char="-"/>
            </a:pPr>
            <a:r>
              <a:rPr lang="en-CA" sz="2800" dirty="0"/>
              <a:t>Re-establish chain of command on site, focusing on Sr Construction Engineers</a:t>
            </a:r>
          </a:p>
          <a:p>
            <a:pPr lvl="1">
              <a:lnSpc>
                <a:spcPct val="70000"/>
              </a:lnSpc>
              <a:buFontTx/>
              <a:buChar char="-"/>
            </a:pPr>
            <a:r>
              <a:rPr lang="en-CA" sz="2800" dirty="0"/>
              <a:t>Close communication between Sr Engineers and Co-TLs. </a:t>
            </a:r>
          </a:p>
          <a:p>
            <a:endParaRPr lang="en-CA" sz="3300" dirty="0"/>
          </a:p>
          <a:p>
            <a:pPr lvl="1"/>
            <a:endParaRPr lang="en-CA" sz="2900" dirty="0"/>
          </a:p>
          <a:p>
            <a:pPr lvl="1"/>
            <a:endParaRPr lang="en-CA" sz="2800" dirty="0"/>
          </a:p>
          <a:p>
            <a:pPr marL="0" indent="0">
              <a:buNone/>
            </a:pPr>
            <a:endParaRPr lang="en-CA" sz="3200" dirty="0"/>
          </a:p>
          <a:p>
            <a:pPr marL="514350" indent="-514350">
              <a:buFont typeface="+mj-lt"/>
              <a:buAutoNum type="arabicPeriod"/>
            </a:pPr>
            <a:endParaRPr lang="en-CA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19</a:t>
            </a:fld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F12F5-7B30-45DA-AE44-B8865E9D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55" y="2995602"/>
            <a:ext cx="9752733" cy="3499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40D6C-AF5A-4F32-AA06-33C691E3A2D8}"/>
              </a:ext>
            </a:extLst>
          </p:cNvPr>
          <p:cNvSpPr/>
          <p:nvPr/>
        </p:nvSpPr>
        <p:spPr>
          <a:xfrm>
            <a:off x="7145288" y="4799179"/>
            <a:ext cx="2786743" cy="8599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80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0"/>
            <a:ext cx="10515600" cy="1325563"/>
          </a:xfrm>
        </p:spPr>
        <p:txBody>
          <a:bodyPr/>
          <a:lstStyle/>
          <a:p>
            <a:r>
              <a:rPr lang="en-CA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53" y="128891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4000" dirty="0"/>
              <a:t>Recent Progress 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4000" dirty="0"/>
              <a:t>Status of Protection Work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4000" dirty="0"/>
              <a:t>Site Visit on March 8-9, 2020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4000" dirty="0"/>
              <a:t>Improvement of Construction Supervisory Work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4000" dirty="0"/>
              <a:t>Status of Consultancy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9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45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5. Status of Consultancy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5" y="1247292"/>
            <a:ext cx="10515600" cy="4711957"/>
          </a:xfrm>
        </p:spPr>
        <p:txBody>
          <a:bodyPr>
            <a:normAutofit/>
          </a:bodyPr>
          <a:lstStyle/>
          <a:p>
            <a:r>
              <a:rPr lang="en-CA" sz="3200" dirty="0"/>
              <a:t>Variation 1 was approved by BWDB and submitted to the Ministry of Water Resource (</a:t>
            </a:r>
            <a:r>
              <a:rPr lang="en-CA" sz="3200" dirty="0" err="1"/>
              <a:t>MoWR</a:t>
            </a:r>
            <a:r>
              <a:rPr lang="en-CA" sz="3200" dirty="0"/>
              <a:t>) on January 13,2020.</a:t>
            </a:r>
          </a:p>
          <a:p>
            <a:r>
              <a:rPr lang="en-CA" sz="3200" dirty="0"/>
              <a:t>Expected to get approval of </a:t>
            </a:r>
            <a:r>
              <a:rPr lang="en-CA" sz="3200" dirty="0" err="1"/>
              <a:t>GoB</a:t>
            </a:r>
            <a:r>
              <a:rPr lang="en-CA" sz="3200" dirty="0"/>
              <a:t> by April, 2020.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en-CA" sz="2800" dirty="0"/>
              <a:t>including approval of Co-TL2 and additional input of Soil Engineer and Safeguard (international experts).  </a:t>
            </a:r>
          </a:p>
          <a:p>
            <a:pPr marL="0" indent="0">
              <a:buNone/>
            </a:pPr>
            <a:endParaRPr lang="en-CA" sz="3200" dirty="0"/>
          </a:p>
          <a:p>
            <a:endParaRPr lang="en-CA" sz="3200" dirty="0"/>
          </a:p>
          <a:p>
            <a:endParaRPr lang="en-CA" sz="3300" dirty="0"/>
          </a:p>
          <a:p>
            <a:pPr lvl="1"/>
            <a:endParaRPr lang="en-CA" sz="2900" dirty="0"/>
          </a:p>
          <a:p>
            <a:pPr lvl="1"/>
            <a:endParaRPr lang="en-CA" sz="2800" dirty="0"/>
          </a:p>
          <a:p>
            <a:pPr marL="0" indent="0">
              <a:buNone/>
            </a:pPr>
            <a:endParaRPr lang="en-CA" sz="3200" dirty="0"/>
          </a:p>
          <a:p>
            <a:pPr marL="514350" indent="-514350">
              <a:buFont typeface="+mj-lt"/>
              <a:buAutoNum type="arabicPeriod"/>
            </a:pPr>
            <a:endParaRPr lang="en-CA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20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8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24E6-AC51-4309-AAF2-4D461EC4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FD396-F4DD-4F55-9153-14D82C3A9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endParaRPr lang="en-CA" sz="4400" dirty="0"/>
          </a:p>
          <a:p>
            <a:pPr marL="0" indent="0" algn="ctr">
              <a:buNone/>
            </a:pPr>
            <a:r>
              <a:rPr lang="en-CA" sz="44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91E33-E438-4324-B8EA-6F396F3E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69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0515600" cy="1325563"/>
          </a:xfrm>
        </p:spPr>
        <p:txBody>
          <a:bodyPr/>
          <a:lstStyle/>
          <a:p>
            <a:r>
              <a:rPr lang="en-CA" dirty="0"/>
              <a:t>1.Recent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12889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000" dirty="0"/>
              <a:t>1.1 Physical Achievement up to February 2020</a:t>
            </a:r>
          </a:p>
          <a:p>
            <a:pPr marL="0" indent="0">
              <a:buNone/>
            </a:pPr>
            <a:r>
              <a:rPr lang="en-CA" sz="4000" dirty="0"/>
              <a:t>1.2 Current Activities of Component 3-1</a:t>
            </a:r>
          </a:p>
          <a:p>
            <a:pPr marL="0" indent="0">
              <a:buNone/>
            </a:pPr>
            <a:r>
              <a:rPr lang="en-CA" sz="4000" dirty="0"/>
              <a:t>1.3 Current Concerns</a:t>
            </a:r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3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1.1 Physical </a:t>
            </a:r>
            <a:r>
              <a:rPr lang="en-CA" sz="4900" dirty="0"/>
              <a:t>Achievement</a:t>
            </a:r>
            <a:r>
              <a:rPr lang="en-CA" dirty="0"/>
              <a:t> up to February 2020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4</a:t>
            </a:fld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02F3DB2-2856-469F-9C71-A25E0E8A3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852"/>
              </p:ext>
            </p:extLst>
          </p:nvPr>
        </p:nvGraphicFramePr>
        <p:xfrm>
          <a:off x="616501" y="1352204"/>
          <a:ext cx="11159981" cy="481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Document" r:id="rId3" imgW="9767110" imgH="4210586" progId="Word.Document.12">
                  <p:embed/>
                </p:oleObj>
              </mc:Choice>
              <mc:Fallback>
                <p:oleObj name="Document" r:id="rId3" imgW="9767110" imgH="42105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6501" y="1352204"/>
                        <a:ext cx="11159981" cy="481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AF2E3B-6761-41D2-9028-6A7CDBB2E140}"/>
              </a:ext>
            </a:extLst>
          </p:cNvPr>
          <p:cNvSpPr txBox="1"/>
          <p:nvPr/>
        </p:nvSpPr>
        <p:spPr>
          <a:xfrm>
            <a:off x="8168640" y="6225540"/>
            <a:ext cx="244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Physical Progress = 63 %</a:t>
            </a:r>
          </a:p>
        </p:txBody>
      </p:sp>
    </p:spTree>
    <p:extLst>
      <p:ext uri="{BB962C8B-B14F-4D97-AF65-F5344CB8AC3E}">
        <p14:creationId xmlns:p14="http://schemas.microsoft.com/office/powerpoint/2010/main" val="11260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F871CD-4222-48EB-9130-48538EDA7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1" y="-1"/>
            <a:ext cx="9995932" cy="68580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4A92-C2AC-4E9E-AE91-26EF623C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96FE19-3639-44D2-B2AC-BBF2E3FF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85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3" y="0"/>
            <a:ext cx="10515600" cy="1325563"/>
          </a:xfrm>
        </p:spPr>
        <p:txBody>
          <a:bodyPr>
            <a:noAutofit/>
          </a:bodyPr>
          <a:lstStyle/>
          <a:p>
            <a:br>
              <a:rPr lang="en-CA" dirty="0"/>
            </a:br>
            <a:r>
              <a:rPr lang="en-CA" dirty="0"/>
              <a:t>1.2 Current Status of Component 3-1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6</a:t>
            </a:fld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987AA6-3246-473E-94EB-1EE9FA103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78839"/>
              </p:ext>
            </p:extLst>
          </p:nvPr>
        </p:nvGraphicFramePr>
        <p:xfrm>
          <a:off x="840899" y="1232452"/>
          <a:ext cx="10184551" cy="4665743"/>
        </p:xfrm>
        <a:graphic>
          <a:graphicData uri="http://schemas.openxmlformats.org/drawingml/2006/table">
            <a:tbl>
              <a:tblPr firstRow="1" firstCol="1" bandRow="1"/>
              <a:tblGrid>
                <a:gridCol w="736485">
                  <a:extLst>
                    <a:ext uri="{9D8B030D-6E8A-4147-A177-3AD203B41FA5}">
                      <a16:colId xmlns:a16="http://schemas.microsoft.com/office/drawing/2014/main" val="2218168244"/>
                    </a:ext>
                  </a:extLst>
                </a:gridCol>
                <a:gridCol w="1974405">
                  <a:extLst>
                    <a:ext uri="{9D8B030D-6E8A-4147-A177-3AD203B41FA5}">
                      <a16:colId xmlns:a16="http://schemas.microsoft.com/office/drawing/2014/main" val="1794708504"/>
                    </a:ext>
                  </a:extLst>
                </a:gridCol>
                <a:gridCol w="3216759">
                  <a:extLst>
                    <a:ext uri="{9D8B030D-6E8A-4147-A177-3AD203B41FA5}">
                      <a16:colId xmlns:a16="http://schemas.microsoft.com/office/drawing/2014/main" val="1166368548"/>
                    </a:ext>
                  </a:extLst>
                </a:gridCol>
                <a:gridCol w="2097071">
                  <a:extLst>
                    <a:ext uri="{9D8B030D-6E8A-4147-A177-3AD203B41FA5}">
                      <a16:colId xmlns:a16="http://schemas.microsoft.com/office/drawing/2014/main" val="3311494767"/>
                    </a:ext>
                  </a:extLst>
                </a:gridCol>
                <a:gridCol w="2159831">
                  <a:extLst>
                    <a:ext uri="{9D8B030D-6E8A-4147-A177-3AD203B41FA5}">
                      <a16:colId xmlns:a16="http://schemas.microsoft.com/office/drawing/2014/main" val="4276063489"/>
                    </a:ext>
                  </a:extLst>
                </a:gridCol>
              </a:tblGrid>
              <a:tr h="7156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Scope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Major Activities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Target in DPP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(2</a:t>
                      </a:r>
                      <a:r>
                        <a:rPr lang="en-CA" sz="17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 rev)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Achievement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up to Feb 2020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758704"/>
                  </a:ext>
                </a:extLst>
              </a:tr>
              <a:tr h="4266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WMO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Committee Formation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373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299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973789"/>
                  </a:ext>
                </a:extLst>
              </a:tr>
              <a:tr h="543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B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Local Training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BWDB officials, Field staff, WMG members.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11,700 WMG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9,400 WMG Member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752244"/>
                  </a:ext>
                </a:extLst>
              </a:tr>
              <a:tr h="12842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Agriculture Promotion Support Sub-Project (APSS)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Training Program,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Demonstrations of crops, rice.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Farmer School Establishment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69,983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42,482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923951"/>
                  </a:ext>
                </a:extLst>
              </a:tr>
              <a:tr h="10987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D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Small Scale Income Generation Sub-Project (SIGS)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Homestead Vegetable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- Cultivation and Support Service, etc 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26,867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15,264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307714"/>
                  </a:ext>
                </a:extLst>
              </a:tr>
              <a:tr h="597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108,550 Members</a:t>
                      </a:r>
                      <a:endParaRPr lang="en-CA" sz="130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CA" sz="17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67,146 Members</a:t>
                      </a:r>
                      <a:endParaRPr lang="en-CA" sz="1300" dirty="0">
                        <a:solidFill>
                          <a:srgbClr val="000000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3467" marR="834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45701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B4793BC-03F8-4A86-8A13-37A195AE6764}"/>
              </a:ext>
            </a:extLst>
          </p:cNvPr>
          <p:cNvSpPr txBox="1"/>
          <p:nvPr/>
        </p:nvSpPr>
        <p:spPr>
          <a:xfrm>
            <a:off x="824948" y="6142382"/>
            <a:ext cx="740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Note: The International Expert, </a:t>
            </a:r>
            <a:r>
              <a:rPr lang="en-CA" dirty="0" err="1"/>
              <a:t>Mr</a:t>
            </a:r>
            <a:r>
              <a:rPr lang="en-CA" dirty="0"/>
              <a:t> Matsumoto will be mobilized later March.</a:t>
            </a:r>
          </a:p>
        </p:txBody>
      </p:sp>
    </p:spTree>
    <p:extLst>
      <p:ext uri="{BB962C8B-B14F-4D97-AF65-F5344CB8AC3E}">
        <p14:creationId xmlns:p14="http://schemas.microsoft.com/office/powerpoint/2010/main" val="13962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1.3 Current Concerns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968049"/>
            <a:ext cx="11118574" cy="471195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CA" sz="4000" dirty="0"/>
              <a:t>Slow Land Acquisition</a:t>
            </a:r>
          </a:p>
          <a:p>
            <a:pPr lvl="1">
              <a:lnSpc>
                <a:spcPct val="100000"/>
              </a:lnSpc>
            </a:pPr>
            <a:r>
              <a:rPr lang="en-CA" sz="4000" dirty="0"/>
              <a:t>Approval of the 2</a:t>
            </a:r>
            <a:r>
              <a:rPr lang="en-CA" sz="4000" baseline="30000" dirty="0"/>
              <a:t>nd</a:t>
            </a:r>
            <a:r>
              <a:rPr lang="en-CA" sz="4000" dirty="0"/>
              <a:t> revised DPP including Protection Work</a:t>
            </a:r>
          </a:p>
          <a:p>
            <a:pPr lvl="1">
              <a:lnSpc>
                <a:spcPct val="100000"/>
              </a:lnSpc>
            </a:pPr>
            <a:r>
              <a:rPr lang="en-CA" sz="4000" dirty="0"/>
              <a:t>Approval of Consultancy Service Variation 1</a:t>
            </a:r>
          </a:p>
          <a:p>
            <a:pPr lvl="1">
              <a:lnSpc>
                <a:spcPct val="100000"/>
              </a:lnSpc>
            </a:pPr>
            <a:endParaRPr lang="en-CA" sz="4000" dirty="0"/>
          </a:p>
          <a:p>
            <a:endParaRPr lang="en-CA" sz="4000" dirty="0"/>
          </a:p>
          <a:p>
            <a:pPr lvl="1"/>
            <a:endParaRPr lang="en-CA" sz="4000" dirty="0"/>
          </a:p>
          <a:p>
            <a:pPr lvl="1"/>
            <a:endParaRPr lang="en-CA" sz="4000" dirty="0"/>
          </a:p>
          <a:p>
            <a:pPr marL="0" indent="0">
              <a:buNone/>
            </a:pPr>
            <a:endParaRPr lang="en-CA" sz="4000" dirty="0"/>
          </a:p>
          <a:p>
            <a:pPr marL="514350" indent="-514350">
              <a:buFont typeface="+mj-lt"/>
              <a:buAutoNum type="arabicPeriod"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7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2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-19878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2. Status of Protection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5" y="1050373"/>
            <a:ext cx="1140349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2.1 Procurement Status</a:t>
            </a: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endParaRPr lang="en-CA" sz="4000" dirty="0"/>
          </a:p>
          <a:p>
            <a:r>
              <a:rPr lang="en-CA" sz="4000" dirty="0" err="1"/>
              <a:t>GoB</a:t>
            </a:r>
            <a:r>
              <a:rPr lang="en-CA" sz="4000" dirty="0"/>
              <a:t> approval is expected to be granted in April,2020. </a:t>
            </a:r>
          </a:p>
          <a:p>
            <a:r>
              <a:rPr lang="en-CA" sz="4000" dirty="0"/>
              <a:t>Tender announcement at the end of April.</a:t>
            </a:r>
          </a:p>
          <a:p>
            <a:r>
              <a:rPr lang="en-CA" sz="4000" dirty="0"/>
              <a:t>Contractor will be chosen by the end of June.</a:t>
            </a:r>
          </a:p>
          <a:p>
            <a:pPr marL="0" indent="0">
              <a:buNone/>
            </a:pPr>
            <a:r>
              <a:rPr lang="ja-JP" altLang="en-US" sz="4000" dirty="0"/>
              <a:t>→ </a:t>
            </a:r>
            <a:r>
              <a:rPr lang="en-CA" sz="4000" dirty="0"/>
              <a:t>The work will be undertaken in the next dry season.</a:t>
            </a:r>
          </a:p>
          <a:p>
            <a:endParaRPr lang="en-CA" sz="4000" dirty="0"/>
          </a:p>
          <a:p>
            <a:pPr marL="0" indent="0">
              <a:buNone/>
            </a:pP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8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9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C51-F384-4C1E-8A6E-E0ED8F02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-19878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2. Status of Protection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EB2B-DAF4-4BD0-AA07-4911EF08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05" y="1050373"/>
            <a:ext cx="11403495" cy="4351338"/>
          </a:xfrm>
        </p:spPr>
        <p:txBody>
          <a:bodyPr>
            <a:noAutofit/>
          </a:bodyPr>
          <a:lstStyle/>
          <a:p>
            <a:pPr marL="628650" indent="-628650">
              <a:buNone/>
            </a:pPr>
            <a:r>
              <a:rPr lang="en-CA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2.2 Repair Work</a:t>
            </a:r>
          </a:p>
          <a:p>
            <a:pPr marL="628650" indent="-628650">
              <a:lnSpc>
                <a:spcPct val="50000"/>
              </a:lnSpc>
              <a:spcBef>
                <a:spcPts val="0"/>
              </a:spcBef>
              <a:buNone/>
            </a:pPr>
            <a:endParaRPr lang="en-CA" sz="4000" dirty="0"/>
          </a:p>
          <a:p>
            <a:r>
              <a:rPr lang="en-CA" sz="4000" dirty="0"/>
              <a:t>Repair work of the damaged submersible embankment is in progress for the up coming pre-monsoon season.</a:t>
            </a:r>
          </a:p>
          <a:p>
            <a:r>
              <a:rPr lang="en-CA" sz="4000" dirty="0"/>
              <a:t>Type B5 protection will be applied at Ch 1.5 km, </a:t>
            </a:r>
            <a:r>
              <a:rPr lang="en-CA" sz="4000" dirty="0" err="1"/>
              <a:t>Dhamparasha</a:t>
            </a:r>
            <a:r>
              <a:rPr lang="en-CA" sz="4000" dirty="0"/>
              <a:t> Rui </a:t>
            </a:r>
            <a:r>
              <a:rPr lang="en-CA" sz="4000" dirty="0" err="1"/>
              <a:t>Beel</a:t>
            </a:r>
            <a:r>
              <a:rPr lang="en-CA" sz="4000" dirty="0"/>
              <a:t> for trial. </a:t>
            </a:r>
          </a:p>
          <a:p>
            <a:pPr marL="1609725" indent="-1609725">
              <a:buNone/>
            </a:pPr>
            <a:r>
              <a:rPr lang="en-CA" sz="3200" dirty="0"/>
              <a:t>Type B5: Embankment body is covered by geotextile which is overlaid by turfing.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1268-8C9D-4D3B-81B7-4EA18DA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EFCA3-36E9-4263-A920-02DD3CA5B069}" type="slidenum">
              <a:rPr lang="en-CA" smtClean="0">
                <a:solidFill>
                  <a:schemeClr val="tx1"/>
                </a:solidFill>
              </a:rPr>
              <a:t>9</a:t>
            </a:fld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1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719</Words>
  <Application>Microsoft Office PowerPoint</Application>
  <PresentationFormat>Widescreen</PresentationFormat>
  <Paragraphs>162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游明朝</vt:lpstr>
      <vt:lpstr>Arial</vt:lpstr>
      <vt:lpstr>Calibri</vt:lpstr>
      <vt:lpstr>Calibri Light</vt:lpstr>
      <vt:lpstr>Office Theme</vt:lpstr>
      <vt:lpstr>Document</vt:lpstr>
      <vt:lpstr>HFM&amp;LIP  Recent Progress Report</vt:lpstr>
      <vt:lpstr>Contents</vt:lpstr>
      <vt:lpstr>1.Recent Progress</vt:lpstr>
      <vt:lpstr>1.1 Physical Achievement up to February 2020 </vt:lpstr>
      <vt:lpstr>PowerPoint Presentation</vt:lpstr>
      <vt:lpstr> 1.2 Current Status of Component 3-1  </vt:lpstr>
      <vt:lpstr>1.3 Current Concerns </vt:lpstr>
      <vt:lpstr>2. Status of Protection Work</vt:lpstr>
      <vt:lpstr>2. Status of Protection Work</vt:lpstr>
      <vt:lpstr>3. Site Visit on March 8-9, 2020</vt:lpstr>
      <vt:lpstr>3.1 Itinerary, Participants</vt:lpstr>
      <vt:lpstr>3.1 Itinerary</vt:lpstr>
      <vt:lpstr>3.2 Findings (Ch 0.5km)</vt:lpstr>
      <vt:lpstr>3.2 Findings (Ch1.5km)</vt:lpstr>
      <vt:lpstr>3.2 Findings</vt:lpstr>
      <vt:lpstr>PowerPoint Presentation</vt:lpstr>
      <vt:lpstr>4. Improvement of Construction Supervisory Work</vt:lpstr>
      <vt:lpstr>4. Improvement of Construction Supervisory Work </vt:lpstr>
      <vt:lpstr>4. Improvement of Construction Supervisory Work</vt:lpstr>
      <vt:lpstr>5. Status of Consultancy Service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HFM&amp;LIP  Protection Work for Submersible Embankment</dc:title>
  <dc:creator>Tatsuo Iryo(井料　達生)</dc:creator>
  <cp:lastModifiedBy>Tatsuo Iryo(井料　達生)</cp:lastModifiedBy>
  <cp:revision>101</cp:revision>
  <cp:lastPrinted>2020-03-12T03:05:25Z</cp:lastPrinted>
  <dcterms:created xsi:type="dcterms:W3CDTF">2019-12-14T05:10:13Z</dcterms:created>
  <dcterms:modified xsi:type="dcterms:W3CDTF">2020-03-12T03:07:44Z</dcterms:modified>
</cp:coreProperties>
</file>